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386" r:id="rId2"/>
    <p:sldId id="387" r:id="rId3"/>
    <p:sldId id="381" r:id="rId4"/>
    <p:sldId id="382" r:id="rId5"/>
    <p:sldId id="388" r:id="rId6"/>
    <p:sldId id="384" r:id="rId7"/>
    <p:sldId id="385" r:id="rId8"/>
    <p:sldId id="383" r:id="rId9"/>
    <p:sldId id="38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854"/>
    <a:srgbClr val="E67F46"/>
    <a:srgbClr val="E6A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0C6A91-800C-4FF3-B156-D0D9A98AFF9E}" type="datetimeFigureOut">
              <a:rPr lang="en-US"/>
              <a:pPr>
                <a:defRPr/>
              </a:pPr>
              <a:t>12/28/2016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7EFA00-6A1E-48B4-8A14-1DC166BB3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70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6FD77-C9C3-4289-9D89-11CD4B9AF85D}" type="datetime1">
              <a:rPr lang="en-US"/>
              <a:pPr>
                <a:defRPr/>
              </a:pPr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EA8D-762D-423F-9181-996B4907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F4E89-D384-4A08-B216-183453567658}" type="datetime1">
              <a:rPr lang="en-US"/>
              <a:pPr>
                <a:defRPr/>
              </a:pPr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4022-E5D0-493F-AD3F-6F6D52EDA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7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D7F9-EEB5-4791-A8DA-702950E6961C}" type="datetime1">
              <a:rPr lang="en-US"/>
              <a:pPr>
                <a:defRPr/>
              </a:pPr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8BD8-25AC-406E-BAAE-11AB9357C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9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519B-C841-47A6-83F8-BE11842FE8B8}" type="datetime1">
              <a:rPr lang="en-US"/>
              <a:pPr>
                <a:defRPr/>
              </a:pPr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A0F5-D7C6-4487-B870-FBA7A1B54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9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1469-883F-4E86-AC93-B7464A6F4E89}" type="datetime1">
              <a:rPr lang="en-US"/>
              <a:pPr>
                <a:defRPr/>
              </a:pPr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50964-A26B-45B2-B2CA-6F2445EC7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6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FCB68-A5E5-49A5-9AC0-F889E303CC03}" type="datetime1">
              <a:rPr lang="en-US"/>
              <a:pPr>
                <a:defRPr/>
              </a:pPr>
              <a:t>12/28/2016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480C7-B2DD-40F1-8BC3-1C7923186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13636-F538-4BAE-843F-988C26CC994D}" type="datetime1">
              <a:rPr lang="en-US"/>
              <a:pPr>
                <a:defRPr/>
              </a:pPr>
              <a:t>12/28/2016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3E2B1-C96E-45B3-AC7B-8B0955C15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2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2175B-58AA-4BCB-A355-22D867CDD2AC}" type="datetime1">
              <a:rPr lang="en-US"/>
              <a:pPr>
                <a:defRPr/>
              </a:pPr>
              <a:t>12/28/2016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281F8-0EE9-4B44-A0F5-FF3D9A4F4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8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0AA2B-698D-4B9A-9E92-B854051DA8B8}" type="datetime1">
              <a:rPr lang="en-US"/>
              <a:pPr>
                <a:defRPr/>
              </a:pPr>
              <a:t>12/28/2016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DE68-3292-4738-B699-EEE4D15E1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1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C117-0ABE-444E-BEB4-888DE9CF5CEC}" type="datetime1">
              <a:rPr lang="en-US"/>
              <a:pPr>
                <a:defRPr/>
              </a:pPr>
              <a:t>12/28/2016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1F8D2-6E20-47FB-B3E5-C37CA04FE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3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BA453-A269-4B74-BC80-6224A40D40E4}" type="datetime1">
              <a:rPr lang="en-US"/>
              <a:pPr>
                <a:defRPr/>
              </a:pPr>
              <a:t>12/28/2016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F7BAF-1528-4A10-9D33-F5A098E61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2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7520AE-A9E3-4CC6-9A7B-2D6096004525}" type="datetime1">
              <a:rPr lang="en-US"/>
              <a:pPr>
                <a:defRPr/>
              </a:pPr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769FE-7C57-4F81-9E36-9EDE2A28C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>AKUNTANSI KOPERASI</a:t>
            </a:r>
            <a:r>
              <a:rPr lang="en-US" altLang="en-US" sz="5400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sz="5400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JUNAIDI, SE., MSA</a:t>
            </a:r>
            <a:b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FAKULTAS EKONOMI</a:t>
            </a:r>
            <a:b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UNIVERSITAS ISLAM MALANG</a:t>
            </a:r>
            <a:b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2016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763" y="2608263"/>
            <a:ext cx="1768475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19616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87337" y="1181869"/>
            <a:ext cx="8569325" cy="17430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  <a:t>AKUNTANSI KOPERASI </a:t>
            </a:r>
            <a:br>
              <a:rPr lang="en-US" altLang="en-US" dirty="0" smtClean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</a:br>
            <a:endParaRPr lang="en-US" altLang="en-US" dirty="0" smtClean="0">
              <a:solidFill>
                <a:schemeClr val="tx1"/>
              </a:solidFill>
              <a:latin typeface="Bodoni MT Black" pitchFamily="18" charset="0"/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F7B05C-061A-4B30-BD5B-173786E38560}" type="slidenum">
              <a:rPr lang="en-US" altLang="en-US" smtClean="0">
                <a:solidFill>
                  <a:schemeClr val="tx2"/>
                </a:solidFill>
                <a:latin typeface="Rage Italic" pitchFamily="66" charset="0"/>
              </a:rPr>
              <a:pPr eaLnBrk="1" hangingPunct="1"/>
              <a:t>2</a:t>
            </a:fld>
            <a:endParaRPr lang="en-US" altLang="en-US" smtClean="0">
              <a:solidFill>
                <a:schemeClr val="tx2"/>
              </a:solidFill>
              <a:latin typeface="Rage Italic" pitchFamily="66" charset="0"/>
            </a:endParaRPr>
          </a:p>
        </p:txBody>
      </p:sp>
      <p:sp>
        <p:nvSpPr>
          <p:cNvPr id="5" name="Title 4"/>
          <p:cNvSpPr>
            <a:spLocks noGrp="1"/>
          </p:cNvSpPr>
          <p:nvPr/>
        </p:nvSpPr>
        <p:spPr bwMode="auto">
          <a:xfrm>
            <a:off x="381000" y="3500438"/>
            <a:ext cx="8382000" cy="190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UTANG</a:t>
            </a:r>
            <a:endParaRPr lang="en-US" sz="5400" b="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5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Utang dan Pencatatannya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Dalam membiayai operasi dan investasinya, koperasi tidak selalu memiliki dana yang cukup untuk merealisasikan rencananya.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Karena itu, dibutuhkan sumber dana selain dari anggota koperasi dan dari cadangan SHU.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Sumber dana alternatif bagi koperasi adalah </a:t>
            </a:r>
            <a:r>
              <a:rPr lang="en-US" sz="2400" i="1" smtClean="0"/>
              <a:t>utang</a:t>
            </a:r>
            <a:r>
              <a:rPr lang="en-US" sz="2400" smtClean="0"/>
              <a:t>, yang dapat berupa utang usaha ataupun utang bank.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kewajiban koperasi untuk membayar sejumlah uang/jasa/barang di masa mendatang kepada pihak lain akibat transaksi yang dilakukan di masa lalu.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C782A-E975-420F-BC92-0C1AD2963D8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 err="1" smtClean="0">
                <a:solidFill>
                  <a:schemeClr val="accent1"/>
                </a:solidFill>
              </a:rPr>
              <a:t>Utang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err="1" smtClean="0">
                <a:solidFill>
                  <a:schemeClr val="accent1"/>
                </a:solidFill>
              </a:rPr>
              <a:t>dan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err="1" smtClean="0">
                <a:solidFill>
                  <a:schemeClr val="accent1"/>
                </a:solidFill>
              </a:rPr>
              <a:t>Pencatatannya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dikelompokkan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utang</a:t>
            </a:r>
            <a:r>
              <a:rPr lang="en-US" sz="2400" dirty="0" smtClean="0"/>
              <a:t>,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kriteria</a:t>
            </a:r>
            <a:r>
              <a:rPr lang="en-US" sz="2400" dirty="0" smtClean="0"/>
              <a:t>: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Nominalnya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Jelas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didasarkan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taksiran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besarnya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kewajiban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dibayar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masa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mendatang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rupiah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kewajiban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dibayarkan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diketahui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806450" lvl="1" indent="-34925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Penerimanya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Jelas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penerima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diberikan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masa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mendatang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diketahui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Kewajiban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diketahui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penerimanya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garansi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purna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75AC0-F0FC-4E0E-ABF6-8CC86CE95056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7338" lvl="1" indent="-287338">
              <a:buNone/>
            </a:pP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Telah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Terjadi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Masa </a:t>
            </a:r>
            <a:r>
              <a:rPr lang="en-US" sz="2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Lalu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7338" lvl="1" indent="0">
              <a:buNone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timbul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akibat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kesepakatan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legal yang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telah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terjadi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karena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niat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kewajiban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sosial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FA0F5-D7C6-4487-B870-FBA7A1B546B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err="1" smtClean="0">
                <a:solidFill>
                  <a:schemeClr val="accent1"/>
                </a:solidFill>
              </a:rPr>
              <a:t>Utang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err="1" smtClean="0">
                <a:solidFill>
                  <a:schemeClr val="accent1"/>
                </a:solidFill>
              </a:rPr>
              <a:t>dan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err="1" smtClean="0">
                <a:solidFill>
                  <a:schemeClr val="accent1"/>
                </a:solidFill>
              </a:rPr>
              <a:t>Pencatatannya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7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 err="1" smtClean="0">
                <a:solidFill>
                  <a:schemeClr val="accent1"/>
                </a:solidFill>
              </a:rPr>
              <a:t>Pengelompokan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err="1" smtClean="0">
                <a:solidFill>
                  <a:schemeClr val="accent1"/>
                </a:solidFill>
              </a:rPr>
              <a:t>Utang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5775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Clr>
                <a:schemeClr val="accent1"/>
              </a:buClr>
              <a:buNone/>
              <a:defRPr/>
            </a:pPr>
            <a:r>
              <a:rPr lang="en-US" sz="2400" dirty="0" smtClean="0"/>
              <a:t>1.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endParaRPr lang="en-US" sz="2400" dirty="0" smtClean="0"/>
          </a:p>
          <a:p>
            <a:pPr marL="573088" lvl="1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usaha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Berasal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pembelian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rangka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memperoleh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usaha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pembelian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dagangan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dilakukan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kredit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menghasilkan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usaha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Pencatatan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usaha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hanya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didasarkan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nota,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kuitansi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faktur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73088" lvl="1">
              <a:buNone/>
            </a:pP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	</a:t>
            </a:r>
            <a:r>
              <a:rPr lang="en-US" sz="2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Simpanan</a:t>
            </a: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sukarela</a:t>
            </a:r>
            <a:endParaRPr 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lvl="1" indent="0">
              <a:buNone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Diserahkan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kepada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kehendak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sendiri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simpanan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Simpanan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diambil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kembali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pemiliknya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saat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modal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41313" lvl="1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F82A2-2106-4A52-9E45-1E5DE9277D8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err="1" smtClean="0">
                <a:solidFill>
                  <a:schemeClr val="accent1"/>
                </a:solidFill>
              </a:rPr>
              <a:t>Pengelompokan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err="1" smtClean="0">
                <a:solidFill>
                  <a:schemeClr val="accent1"/>
                </a:solidFill>
              </a:rPr>
              <a:t>Utang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chemeClr val="accent1"/>
              </a:buClr>
              <a:buNone/>
              <a:defRPr/>
            </a:pPr>
            <a:r>
              <a:rPr lang="en-US" sz="2400" dirty="0" smtClean="0"/>
              <a:t>1.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endParaRPr lang="en-US" sz="2400" dirty="0" smtClean="0"/>
          </a:p>
          <a:p>
            <a:pPr marL="573088" lvl="1" indent="-287338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3"/>
              <a:defRPr/>
            </a:pPr>
            <a: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Dana-Dana</a:t>
            </a:r>
            <a: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Timbul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pengalokasian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sebagian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SHU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diperoleh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selama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tertentu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berbagai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telah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ditetapkan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AD/ART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berupa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dana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sosial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dana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pembangunan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daerah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dana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pengurus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sebagainya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Kewajiban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berupa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dana-dana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biasanya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timbul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menutup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pembukuannya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573088" lvl="1" indent="-287338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3"/>
              <a:defRPr/>
            </a:pPr>
            <a:r>
              <a:rPr lang="en-US" sz="2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bank</a:t>
            </a:r>
            <a:b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Timbul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transaksi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pemberian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pinjaman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bank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kepada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bank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biasanya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mencakup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persyaratan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pembayaran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jangka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waktu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pinjaman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bunga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pinjaman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dibebankan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A60E9-BC18-438E-A6E1-F716276B4425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Pengelompokan Utang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Clr>
                <a:schemeClr val="accent1"/>
              </a:buClr>
              <a:buNone/>
              <a:defRPr/>
            </a:pPr>
            <a:r>
              <a:rPr lang="en-US" sz="2400" dirty="0" smtClean="0"/>
              <a:t>1.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transaksi</a:t>
            </a:r>
            <a:endParaRPr lang="en-US" sz="2400" dirty="0" smtClean="0"/>
          </a:p>
          <a:p>
            <a:pPr marL="627063" lvl="1" indent="-33972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5"/>
              <a:defRPr/>
            </a:pPr>
            <a: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Wesel </a:t>
            </a:r>
            <a:r>
              <a:rPr lang="en-US" sz="2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bayar</a:t>
            </a:r>
            <a: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disertai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janji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tertulis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kepada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kreditor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membayar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sejumlah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masa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mendatang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telah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disepakati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beserta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bunga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telah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ditentukan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627063" lvl="1" indent="-33972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5"/>
              <a:defRPr/>
            </a:pPr>
            <a:r>
              <a:rPr lang="en-US" sz="2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Timbul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akibat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belum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membayar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dikenakan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perundangan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berlaku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pertambahan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penghasilan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sebagainya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627063" lvl="1" indent="-339725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 startAt="5"/>
              <a:defRPr/>
            </a:pPr>
            <a: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 lain-lain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8081FA-19A8-4FFD-960B-99A3EEC1B616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8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 err="1" smtClean="0">
                <a:solidFill>
                  <a:schemeClr val="accent1"/>
                </a:solidFill>
              </a:rPr>
              <a:t>Pengelompokan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err="1" smtClean="0">
                <a:solidFill>
                  <a:schemeClr val="accent1"/>
                </a:solidFill>
              </a:rPr>
              <a:t>Utang</a:t>
            </a: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5775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jangka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jatuh</a:t>
            </a:r>
            <a:r>
              <a:rPr lang="en-US" sz="2200" dirty="0" smtClean="0"/>
              <a:t> tempo</a:t>
            </a:r>
          </a:p>
          <a:p>
            <a:pPr marL="682625" lvl="1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2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jangka</a:t>
            </a:r>
            <a:r>
              <a:rPr lang="en-US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pendek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dilunasi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tempo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Termasuk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kelompok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dagang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jangka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panjang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segera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jatuh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tempo, dana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sosial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dana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pendidikan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dana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lain-lain.</a:t>
            </a:r>
          </a:p>
          <a:p>
            <a:pPr marL="682625" lvl="1" indent="-341313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lphaLcPeriod"/>
              <a:defRPr/>
            </a:pPr>
            <a:r>
              <a:rPr lang="en-US" sz="22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jangka</a:t>
            </a:r>
            <a:r>
              <a:rPr lang="en-US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panjang</a:t>
            </a:r>
            <a:r>
              <a:rPr lang="en-US" sz="2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Jatuh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temponya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(1,5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5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wesel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bayar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bank,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sebagainya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jangka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panjang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biasanya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timbul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karena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adanya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kebutuhan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dana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pembelian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tambahan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menaikkan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modal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permanen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membeli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saham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perusahaan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lain,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mungkin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juga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melunasi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utang-utang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lain.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211D1-21B0-4DD6-86E6-B976155BAFB3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9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</TotalTime>
  <Words>174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AKUNTANSI KOPERASI       JUNAIDI, SE., MSA  FAKULTAS EKONOMI UNIVERSITAS ISLAM MALANG 2016</vt:lpstr>
      <vt:lpstr>AKUNTANSI KOPERASI  </vt:lpstr>
      <vt:lpstr>Utang dan Pencatatannya</vt:lpstr>
      <vt:lpstr>Utang dan Pencatatannya</vt:lpstr>
      <vt:lpstr>Utang dan Pencatatannya</vt:lpstr>
      <vt:lpstr>Pengelompokan Utang</vt:lpstr>
      <vt:lpstr>Pengelompokan Utang</vt:lpstr>
      <vt:lpstr>Pengelompokan Utang</vt:lpstr>
      <vt:lpstr>Pengelompokan Utang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Bagian3 Bab11-19</dc:title>
  <dc:creator>Rudi Pulunggono</dc:creator>
  <cp:lastModifiedBy>WIN 8.1</cp:lastModifiedBy>
  <cp:revision>573</cp:revision>
  <dcterms:created xsi:type="dcterms:W3CDTF">2012-07-27T06:53:21Z</dcterms:created>
  <dcterms:modified xsi:type="dcterms:W3CDTF">2016-12-28T00:22:46Z</dcterms:modified>
</cp:coreProperties>
</file>